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58" r:id="rId4"/>
    <p:sldId id="278" r:id="rId5"/>
    <p:sldId id="263" r:id="rId6"/>
    <p:sldId id="259" r:id="rId7"/>
    <p:sldId id="265" r:id="rId8"/>
    <p:sldId id="282" r:id="rId9"/>
    <p:sldId id="260" r:id="rId10"/>
    <p:sldId id="268" r:id="rId11"/>
    <p:sldId id="286" r:id="rId12"/>
    <p:sldId id="283" r:id="rId13"/>
    <p:sldId id="284" r:id="rId14"/>
    <p:sldId id="285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89" d="100"/>
          <a:sy n="89" d="100"/>
        </p:scale>
        <p:origin x="23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tif>
</file>

<file path=ppt/media/image20.gif>
</file>

<file path=ppt/media/image21.gif>
</file>

<file path=ppt/media/image22.png>
</file>

<file path=ppt/media/image23.gif>
</file>

<file path=ppt/media/image24.gif>
</file>

<file path=ppt/media/image27.png>
</file>

<file path=ppt/media/image28.png>
</file>

<file path=ppt/media/image3.tiff>
</file>

<file path=ppt/media/image4.tiff>
</file>

<file path=ppt/media/image5.tiff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89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99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34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64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6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52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73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697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37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64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13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EFC63-ABED-40F5-8008-49F7D594155A}" type="datetimeFigureOut">
              <a:rPr lang="en-US" smtClean="0"/>
              <a:t>8/10/2016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94879-755B-44F2-BEC6-B873AEEDC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03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Development of Computer Vision and Image Processing Libraries at NSLS-II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William Watson</a:t>
            </a:r>
          </a:p>
          <a:p>
            <a:r>
              <a:rPr lang="en-US" dirty="0" smtClean="0"/>
              <a:t>Kazimierz </a:t>
            </a:r>
            <a:r>
              <a:rPr lang="en-US" dirty="0" err="1" smtClean="0"/>
              <a:t>Gofron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02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Pin/Gripper – ‘Perfect’ vs Test Cases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99359"/>
            <a:ext cx="3006937" cy="2255203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720" y="1690688"/>
            <a:ext cx="2804160" cy="21031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1690688"/>
            <a:ext cx="2804160" cy="21031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720" y="4389120"/>
            <a:ext cx="2804160" cy="21031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1" y="4389120"/>
            <a:ext cx="2804160" cy="210312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38200" y="2130027"/>
            <a:ext cx="3006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‘Perfect’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125720" y="1341120"/>
            <a:ext cx="287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1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272780" y="1341120"/>
            <a:ext cx="2804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2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125720" y="4019788"/>
            <a:ext cx="2804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3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272780" y="4019788"/>
            <a:ext cx="2804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4</a:t>
            </a: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4378960" y="1525786"/>
            <a:ext cx="0" cy="4966454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04798" y="6451342"/>
            <a:ext cx="55372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Jean </a:t>
            </a:r>
            <a:r>
              <a:rPr lang="en-US" sz="1400" dirty="0" err="1" smtClean="0"/>
              <a:t>Jakoncic</a:t>
            </a:r>
            <a:r>
              <a:rPr lang="en-US" sz="1400" dirty="0" smtClean="0"/>
              <a:t>, AMX Beamline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37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Pin/Gripper Image Analysis – Results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02433" y="1000662"/>
            <a:ext cx="9174675" cy="5549561"/>
          </a:xfrm>
        </p:spPr>
      </p:pic>
      <p:sp>
        <p:nvSpPr>
          <p:cNvPr id="6" name="TextBox 5"/>
          <p:cNvSpPr txBox="1"/>
          <p:nvPr/>
        </p:nvSpPr>
        <p:spPr>
          <a:xfrm>
            <a:off x="0" y="6550223"/>
            <a:ext cx="55372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Jean </a:t>
            </a:r>
            <a:r>
              <a:rPr lang="en-US" sz="1400" dirty="0" err="1" smtClean="0"/>
              <a:t>Jakoncic</a:t>
            </a:r>
            <a:r>
              <a:rPr lang="en-US" sz="1400" dirty="0" smtClean="0"/>
              <a:t>, AMX Beamline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3874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Crystal </a:t>
            </a:r>
            <a:r>
              <a:rPr lang="en-US" smtClean="0"/>
              <a:t>Rotational Alignment </a:t>
            </a:r>
            <a:r>
              <a:rPr lang="en-US" dirty="0" smtClean="0"/>
              <a:t>- AMX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8940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Purpose:</a:t>
            </a:r>
          </a:p>
          <a:p>
            <a:r>
              <a:rPr lang="en-US" dirty="0" smtClean="0"/>
              <a:t>Locate the Crystal</a:t>
            </a:r>
          </a:p>
          <a:p>
            <a:r>
              <a:rPr lang="en-US" dirty="0" smtClean="0"/>
              <a:t>Center the Crystal in </a:t>
            </a:r>
            <a:r>
              <a:rPr lang="en-US" dirty="0" err="1"/>
              <a:t>Goniostat</a:t>
            </a:r>
            <a:endParaRPr lang="en-US" dirty="0" smtClean="0"/>
          </a:p>
          <a:p>
            <a:r>
              <a:rPr lang="en-US" dirty="0" smtClean="0"/>
              <a:t>Plot as a function of angles the Y Pixel coordinate of Crystal during rotation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61504" y="6176963"/>
            <a:ext cx="38879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Jean </a:t>
            </a:r>
            <a:r>
              <a:rPr lang="en-US" sz="1400" dirty="0" err="1" smtClean="0"/>
              <a:t>Jakoncic</a:t>
            </a:r>
            <a:r>
              <a:rPr lang="en-US" sz="1400" dirty="0" smtClean="0"/>
              <a:t>, AMX Beamline</a:t>
            </a:r>
            <a:endParaRPr lang="en-US" sz="1400" dirty="0"/>
          </a:p>
        </p:txBody>
      </p:sp>
      <p:pic>
        <p:nvPicPr>
          <p:cNvPr id="1030" name="Picture 6" descr="https://raw.githubusercontent.com/nextBillyonair/compVision/master/AMX/Crystal/loop.gif"/>
          <p:cNvPicPr>
            <a:picLocks noChangeAspect="1" noChangeArrowheads="1" noCrop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645" y="1452438"/>
            <a:ext cx="5905656" cy="472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47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Crystal Rotational Alignment - AMX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4621"/>
            <a:ext cx="3423249" cy="512133"/>
          </a:xfrm>
        </p:spPr>
        <p:txBody>
          <a:bodyPr/>
          <a:lstStyle/>
          <a:p>
            <a:r>
              <a:rPr lang="en-US" dirty="0" smtClean="0"/>
              <a:t>Centering Crystal: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08638" y="5506426"/>
            <a:ext cx="3979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Jean </a:t>
            </a:r>
            <a:r>
              <a:rPr lang="en-US" sz="1400" dirty="0" err="1" smtClean="0"/>
              <a:t>Jakoncic</a:t>
            </a:r>
            <a:r>
              <a:rPr lang="en-US" sz="1400" dirty="0" smtClean="0"/>
              <a:t>, AMX Beamline</a:t>
            </a:r>
            <a:endParaRPr lang="en-US" sz="1400" dirty="0"/>
          </a:p>
        </p:txBody>
      </p:sp>
      <p:pic>
        <p:nvPicPr>
          <p:cNvPr id="2050" name="Picture 2" descr="https://raw.githubusercontent.com/nextBillyonair/compVision/master/AMX/Crystal/animation.gif"/>
          <p:cNvPicPr>
            <a:picLocks noChangeAspect="1" noChangeArrowheads="1" noCrop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711" y="2338519"/>
            <a:ext cx="3829829" cy="3063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75083" y="1846365"/>
            <a:ext cx="5397561" cy="404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54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Loop Centering - AMX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53" y="2222731"/>
            <a:ext cx="4051540" cy="324123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337" y="2222732"/>
            <a:ext cx="4051539" cy="32412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058516"/>
            <a:ext cx="3979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Jean </a:t>
            </a:r>
            <a:r>
              <a:rPr lang="en-US" sz="1400" dirty="0" err="1" smtClean="0"/>
              <a:t>Jakoncic</a:t>
            </a:r>
            <a:r>
              <a:rPr lang="en-US" sz="1400" dirty="0" smtClean="0"/>
              <a:t>, AMX Beamline</a:t>
            </a:r>
            <a:endParaRPr lang="en-US" sz="1400" dirty="0"/>
          </a:p>
        </p:txBody>
      </p:sp>
      <p:cxnSp>
        <p:nvCxnSpPr>
          <p:cNvPr id="8" name="Straight Arrow Connector 7"/>
          <p:cNvCxnSpPr>
            <a:stCxn id="4" idx="3"/>
            <a:endCxn id="5" idx="1"/>
          </p:cNvCxnSpPr>
          <p:nvPr/>
        </p:nvCxnSpPr>
        <p:spPr>
          <a:xfrm>
            <a:off x="4983193" y="3843347"/>
            <a:ext cx="1506144" cy="1"/>
          </a:xfrm>
          <a:prstGeom prst="straightConnector1">
            <a:avLst/>
          </a:prstGeom>
          <a:ln w="88900" cap="flat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900023" y="1411739"/>
                <a:ext cx="411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𝑀𝑜𝑡𝑖𝑜𝑛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𝑝h𝑎𝑠𝑒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𝑠h𝑖𝑓𝑡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023" y="1411739"/>
                <a:ext cx="4114800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6457706" y="970080"/>
                <a:ext cx="4114800" cy="12526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𝑀𝑜𝑡𝑜𝑟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𝑀𝐶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𝑃𝐸𝐿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𝑝h𝑎𝑠𝑒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sz="800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𝑀𝑜𝑡𝑜𝑟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𝑀𝐶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𝑃𝐸𝐿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𝑝h𝑎𝑠𝑒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7706" y="970080"/>
                <a:ext cx="4114800" cy="1252651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168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Computer Vision is integrated with EPICS control system.</a:t>
            </a:r>
          </a:p>
          <a:p>
            <a:r>
              <a:rPr lang="en-US" dirty="0" smtClean="0"/>
              <a:t>Computer Vision provides:</a:t>
            </a:r>
          </a:p>
          <a:p>
            <a:pPr lvl="1"/>
            <a:r>
              <a:rPr lang="en-US" dirty="0" smtClean="0"/>
              <a:t>Center Samples in </a:t>
            </a:r>
            <a:r>
              <a:rPr lang="en-US" dirty="0" err="1" smtClean="0"/>
              <a:t>Goniostat</a:t>
            </a:r>
            <a:r>
              <a:rPr lang="en-US" dirty="0" smtClean="0"/>
              <a:t> (ABBIX, IXS, etc.)</a:t>
            </a:r>
          </a:p>
          <a:p>
            <a:pPr lvl="1"/>
            <a:r>
              <a:rPr lang="en-US" dirty="0" smtClean="0"/>
              <a:t>Automated Robotic Mounting and Sample Detection (AMX)</a:t>
            </a:r>
          </a:p>
          <a:p>
            <a:pPr lvl="1"/>
            <a:r>
              <a:rPr lang="en-US" dirty="0" smtClean="0"/>
              <a:t>Assist in alignments of samples, crystals, and beams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iscovers and reports information about objects within an image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revent potential problems by alerting users of anomalies</a:t>
            </a:r>
          </a:p>
          <a:p>
            <a:r>
              <a:rPr lang="en-US" dirty="0" smtClean="0"/>
              <a:t>With </a:t>
            </a:r>
            <a:r>
              <a:rPr lang="en-US" dirty="0" err="1" smtClean="0"/>
              <a:t>OpenCV</a:t>
            </a:r>
            <a:r>
              <a:rPr lang="en-US" dirty="0" smtClean="0"/>
              <a:t> 3.1.0 and the Intel IPP Library, all CV functions run at optimized speeds, providing the best computational results currently available.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69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Development of image analysis software integrated with EPICS control system.</a:t>
            </a:r>
          </a:p>
          <a:p>
            <a:r>
              <a:rPr lang="en-US" dirty="0" smtClean="0"/>
              <a:t>Computer Vision for synchrotron beamline applications.</a:t>
            </a:r>
          </a:p>
          <a:p>
            <a:r>
              <a:rPr lang="en-US" dirty="0" smtClean="0"/>
              <a:t>Develop easy to use python modules to access computer vision functions backed by </a:t>
            </a:r>
            <a:r>
              <a:rPr lang="en-US" dirty="0" err="1" smtClean="0"/>
              <a:t>OpenCV</a:t>
            </a:r>
            <a:r>
              <a:rPr lang="en-US" dirty="0" smtClean="0"/>
              <a:t>.</a:t>
            </a:r>
          </a:p>
          <a:p>
            <a:r>
              <a:rPr lang="en-US" dirty="0" smtClean="0"/>
              <a:t>Optimized results for fast computation, via C++, Intel IPP/TBB.</a:t>
            </a:r>
          </a:p>
          <a:p>
            <a:r>
              <a:rPr lang="en-US" dirty="0" smtClean="0"/>
              <a:t>Automate processes from image input such as:</a:t>
            </a:r>
          </a:p>
          <a:p>
            <a:pPr lvl="1"/>
            <a:r>
              <a:rPr lang="en-US" dirty="0" smtClean="0"/>
              <a:t>Positon, spread, and intensity of X-Ray Beams</a:t>
            </a:r>
          </a:p>
          <a:p>
            <a:pPr lvl="1"/>
            <a:r>
              <a:rPr lang="en-US" dirty="0" smtClean="0"/>
              <a:t>Isolating and computing data on multiple objects</a:t>
            </a:r>
          </a:p>
          <a:p>
            <a:pPr lvl="1"/>
            <a:r>
              <a:rPr lang="en-US" dirty="0" smtClean="0"/>
              <a:t>Provide assistance to mounting samples and report any errors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08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BPM-1 X-Ray Analysis (IXS) 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5692713" cy="4247503"/>
          </a:xfrm>
        </p:spPr>
      </p:pic>
      <p:sp>
        <p:nvSpPr>
          <p:cNvPr id="3" name="TextBox 2"/>
          <p:cNvSpPr txBox="1"/>
          <p:nvPr/>
        </p:nvSpPr>
        <p:spPr>
          <a:xfrm>
            <a:off x="838200" y="6403474"/>
            <a:ext cx="997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Yong </a:t>
            </a:r>
            <a:r>
              <a:rPr lang="en-US" sz="1400" dirty="0" err="1" smtClean="0"/>
              <a:t>Cai</a:t>
            </a:r>
            <a:r>
              <a:rPr lang="en-US" sz="1400" dirty="0" smtClean="0"/>
              <a:t>, Alessandro </a:t>
            </a:r>
            <a:r>
              <a:rPr lang="en-US" sz="1400" dirty="0" err="1" smtClean="0"/>
              <a:t>Cunsolo</a:t>
            </a:r>
            <a:r>
              <a:rPr lang="en-US" sz="1400" dirty="0" smtClean="0"/>
              <a:t>, Alexey Suvorov, and the IXS Beamline Staff 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724619" y="1621766"/>
            <a:ext cx="50378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Purpose: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Discover Position of Beam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Discover Spread of Beam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Discover Intensity of Beam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Discover the Centroid of the Beam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71667" y="4737862"/>
            <a:ext cx="30796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 = 9.1 </a:t>
            </a:r>
            <a:r>
              <a:rPr lang="en-US" dirty="0" err="1" smtClean="0"/>
              <a:t>keV</a:t>
            </a:r>
            <a:endParaRPr lang="en-US" dirty="0" smtClean="0"/>
          </a:p>
          <a:p>
            <a:r>
              <a:rPr lang="en-US" dirty="0" smtClean="0"/>
              <a:t>Scintillator: YAG</a:t>
            </a:r>
          </a:p>
          <a:p>
            <a:r>
              <a:rPr lang="en-US" dirty="0" smtClean="0"/>
              <a:t>Camera: </a:t>
            </a:r>
            <a:r>
              <a:rPr lang="en-US" dirty="0" err="1" smtClean="0"/>
              <a:t>Prosilica</a:t>
            </a:r>
            <a:endParaRPr lang="en-US" dirty="0" smtClean="0"/>
          </a:p>
          <a:p>
            <a:r>
              <a:rPr lang="en-US" dirty="0" smtClean="0"/>
              <a:t>Magnification: 5x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215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BPM-1 X-Ray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099" y="232049"/>
            <a:ext cx="9067800" cy="37528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60" y="4192836"/>
            <a:ext cx="1702768" cy="2326745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586516" y="3679621"/>
            <a:ext cx="992579" cy="1158225"/>
            <a:chOff x="102593" y="4421380"/>
            <a:chExt cx="992579" cy="1158225"/>
          </a:xfrm>
        </p:grpSpPr>
        <p:cxnSp>
          <p:nvCxnSpPr>
            <p:cNvPr id="8" name="Straight Arrow Connector 7"/>
            <p:cNvCxnSpPr/>
            <p:nvPr/>
          </p:nvCxnSpPr>
          <p:spPr bwMode="auto">
            <a:xfrm flipV="1">
              <a:off x="591670" y="4421380"/>
              <a:ext cx="0" cy="770964"/>
            </a:xfrm>
            <a:prstGeom prst="straightConnector1">
              <a:avLst/>
            </a:prstGeom>
            <a:noFill/>
            <a:ln w="381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stealth" w="med" len="lg"/>
            </a:ln>
            <a:effectLst/>
          </p:spPr>
        </p:cxnSp>
        <p:sp>
          <p:nvSpPr>
            <p:cNvPr id="9" name="TextBox 13"/>
            <p:cNvSpPr txBox="1"/>
            <p:nvPr/>
          </p:nvSpPr>
          <p:spPr>
            <a:xfrm>
              <a:off x="102593" y="5210273"/>
              <a:ext cx="992579" cy="369332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/>
                <a:t>3</a:t>
              </a:r>
              <a:r>
                <a:rPr lang="en-US" baseline="30000" dirty="0" smtClean="0"/>
                <a:t>rd</a:t>
              </a:r>
              <a:r>
                <a:rPr lang="en-US" dirty="0" smtClean="0"/>
                <a:t> XBPM</a:t>
              </a:r>
              <a:endParaRPr lang="en-US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304132" y="2906273"/>
            <a:ext cx="1021433" cy="1158225"/>
            <a:chOff x="2783040" y="3704202"/>
            <a:chExt cx="1021433" cy="1158225"/>
          </a:xfrm>
        </p:grpSpPr>
        <p:cxnSp>
          <p:nvCxnSpPr>
            <p:cNvPr id="11" name="Straight Arrow Connector 10"/>
            <p:cNvCxnSpPr/>
            <p:nvPr/>
          </p:nvCxnSpPr>
          <p:spPr bwMode="auto">
            <a:xfrm flipV="1">
              <a:off x="3272117" y="3704202"/>
              <a:ext cx="0" cy="770964"/>
            </a:xfrm>
            <a:prstGeom prst="straightConnector1">
              <a:avLst/>
            </a:prstGeom>
            <a:noFill/>
            <a:ln w="381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stealth" w="med" len="lg"/>
            </a:ln>
            <a:effectLst/>
          </p:spPr>
        </p:cxnSp>
        <p:sp>
          <p:nvSpPr>
            <p:cNvPr id="12" name="TextBox 10"/>
            <p:cNvSpPr txBox="1"/>
            <p:nvPr/>
          </p:nvSpPr>
          <p:spPr>
            <a:xfrm>
              <a:off x="2783040" y="4493095"/>
              <a:ext cx="1021433" cy="369332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/>
                <a:t>2</a:t>
              </a:r>
              <a:r>
                <a:rPr lang="en-US" baseline="30000" dirty="0" smtClean="0"/>
                <a:t>nd</a:t>
              </a:r>
              <a:r>
                <a:rPr lang="en-US" dirty="0" smtClean="0"/>
                <a:t> XBPM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757991" y="2518407"/>
            <a:ext cx="978153" cy="1158225"/>
            <a:chOff x="4450476" y="3218330"/>
            <a:chExt cx="978153" cy="1158225"/>
          </a:xfrm>
        </p:grpSpPr>
        <p:cxnSp>
          <p:nvCxnSpPr>
            <p:cNvPr id="14" name="Straight Arrow Connector 13"/>
            <p:cNvCxnSpPr/>
            <p:nvPr/>
          </p:nvCxnSpPr>
          <p:spPr bwMode="auto">
            <a:xfrm flipV="1">
              <a:off x="4939553" y="3218330"/>
              <a:ext cx="0" cy="770964"/>
            </a:xfrm>
            <a:prstGeom prst="straightConnector1">
              <a:avLst/>
            </a:prstGeom>
            <a:noFill/>
            <a:ln w="3810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stealth" w="med" len="lg"/>
            </a:ln>
            <a:effectLst/>
          </p:spPr>
        </p:cxnSp>
        <p:sp>
          <p:nvSpPr>
            <p:cNvPr id="15" name="TextBox 8"/>
            <p:cNvSpPr txBox="1"/>
            <p:nvPr/>
          </p:nvSpPr>
          <p:spPr>
            <a:xfrm>
              <a:off x="4450476" y="4007223"/>
              <a:ext cx="978153" cy="369332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/>
                <a:t>1</a:t>
              </a:r>
              <a:r>
                <a:rPr lang="en-US" baseline="30000" dirty="0" smtClean="0"/>
                <a:t>st</a:t>
              </a:r>
              <a:r>
                <a:rPr lang="en-US" dirty="0" smtClean="0"/>
                <a:t> XBPM</a:t>
              </a:r>
              <a:endParaRPr lang="en-US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989" y="3694561"/>
            <a:ext cx="2273618" cy="292369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88095" y="2617125"/>
            <a:ext cx="3897407" cy="274262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810857" y="6548030"/>
            <a:ext cx="997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Yong </a:t>
            </a:r>
            <a:r>
              <a:rPr lang="en-US" sz="1400" dirty="0" err="1" smtClean="0"/>
              <a:t>Cai</a:t>
            </a:r>
            <a:r>
              <a:rPr lang="en-US" sz="1400" dirty="0" smtClean="0"/>
              <a:t>, Alessandro </a:t>
            </a:r>
            <a:r>
              <a:rPr lang="en-US" sz="1400" dirty="0" err="1" smtClean="0"/>
              <a:t>Cunsolo</a:t>
            </a:r>
            <a:r>
              <a:rPr lang="en-US" sz="1400" dirty="0" smtClean="0"/>
              <a:t>, Alexey Suvorov, and the IXS Beamline Staff </a:t>
            </a:r>
            <a:endParaRPr lang="en-US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203799" y="1367522"/>
            <a:ext cx="1992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Located in B Hutch (IXS)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557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20" y="72093"/>
            <a:ext cx="10515600" cy="1325563"/>
          </a:xfrm>
        </p:spPr>
        <p:txBody>
          <a:bodyPr/>
          <a:lstStyle/>
          <a:p>
            <a:r>
              <a:rPr lang="en-US" dirty="0" smtClean="0"/>
              <a:t>BPM-1 Data Results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64966" y="1045449"/>
            <a:ext cx="3029498" cy="353250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7518" y="1547901"/>
            <a:ext cx="102108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Console Output:</a:t>
            </a:r>
          </a:p>
          <a:p>
            <a:endParaRPr lang="en-US" dirty="0"/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Object Details: </a:t>
            </a:r>
          </a:p>
          <a:p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perimeter: 2356.99022925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orientation: 179.838363647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max: (925, 198)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height: 372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extrema: {'B': (938, 568), 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'R': (1054, 415),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'L': (813, 377),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'T': (914, 196)}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area: 65058.5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min: (1047, 564)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sum intensity: 20426526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width: 241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centroid: (933, 382)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mean intensity: 227.842390577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7518" y="6284017"/>
            <a:ext cx="997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Yong </a:t>
            </a:r>
            <a:r>
              <a:rPr lang="en-US" sz="1400" dirty="0" err="1" smtClean="0"/>
              <a:t>Cai</a:t>
            </a:r>
            <a:r>
              <a:rPr lang="en-US" sz="1400" dirty="0" smtClean="0"/>
              <a:t>, Alessandro </a:t>
            </a:r>
            <a:r>
              <a:rPr lang="en-US" sz="1400" dirty="0" err="1" smtClean="0"/>
              <a:t>Cunsolo</a:t>
            </a:r>
            <a:r>
              <a:rPr lang="en-US" sz="1400" dirty="0" smtClean="0"/>
              <a:t>, Alexey Suvorov, and the IXS Beamline Staff 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50056" y="1692750"/>
            <a:ext cx="1491936" cy="22379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82024" y="1045449"/>
            <a:ext cx="3025787" cy="35386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36714" y="4577958"/>
            <a:ext cx="2286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Result Superimposed on Original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442569" y="4577958"/>
            <a:ext cx="1506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Thresholding Result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753773" y="4577958"/>
            <a:ext cx="2277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Jet Color 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27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6421"/>
            <a:ext cx="10515600" cy="1325563"/>
          </a:xfrm>
        </p:spPr>
        <p:txBody>
          <a:bodyPr/>
          <a:lstStyle/>
          <a:p>
            <a:r>
              <a:rPr lang="en-US" dirty="0" smtClean="0"/>
              <a:t>Analysis -Merlin Quad X-Ray Detector (IXS)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193280"/>
            <a:ext cx="3230880" cy="4993178"/>
          </a:xfrm>
        </p:spPr>
      </p:pic>
      <p:sp>
        <p:nvSpPr>
          <p:cNvPr id="5" name="TextBox 4"/>
          <p:cNvSpPr txBox="1"/>
          <p:nvPr/>
        </p:nvSpPr>
        <p:spPr>
          <a:xfrm>
            <a:off x="838200" y="6466378"/>
            <a:ext cx="997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Yong </a:t>
            </a:r>
            <a:r>
              <a:rPr lang="en-US" sz="1400" dirty="0" err="1" smtClean="0"/>
              <a:t>Cai</a:t>
            </a:r>
            <a:r>
              <a:rPr lang="en-US" sz="1400" dirty="0" smtClean="0"/>
              <a:t>, Alessandro </a:t>
            </a:r>
            <a:r>
              <a:rPr lang="en-US" sz="1400" dirty="0" err="1" smtClean="0"/>
              <a:t>Cunsolo</a:t>
            </a:r>
            <a:r>
              <a:rPr lang="en-US" sz="1400" dirty="0" smtClean="0"/>
              <a:t>, Alexey Suvorov, and the IXS Beamline Staff </a:t>
            </a:r>
            <a:endParaRPr lang="en-US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992038" y="1690688"/>
            <a:ext cx="53828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Data Retrieved from the Merlin Detector at IXS</a:t>
            </a:r>
          </a:p>
          <a:p>
            <a:endParaRPr lang="en-US" dirty="0"/>
          </a:p>
          <a:p>
            <a:r>
              <a:rPr lang="en-US" dirty="0" smtClean="0"/>
              <a:t>Purpose: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Isolate Individual Streaks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Process each Streak to learn Position, Center, Spread, Intensity, Max Values,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Count Intensity in each streak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26880" y="4941423"/>
            <a:ext cx="20185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 = 9.1 </a:t>
            </a:r>
            <a:r>
              <a:rPr lang="en-US" dirty="0" err="1" smtClean="0"/>
              <a:t>keV</a:t>
            </a:r>
            <a:endParaRPr lang="en-US" dirty="0" smtClean="0"/>
          </a:p>
          <a:p>
            <a:r>
              <a:rPr lang="en-US" dirty="0" smtClean="0"/>
              <a:t>Direct detection</a:t>
            </a:r>
          </a:p>
          <a:p>
            <a:r>
              <a:rPr lang="en-US" dirty="0" smtClean="0"/>
              <a:t>PEL size = 55 [um]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36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Merlin Data Results for First Object (Largest)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5120" y="1017918"/>
            <a:ext cx="11028680" cy="54943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4300" dirty="0" smtClean="0"/>
              <a:t>Console Output: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Object </a:t>
            </a:r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perimeter: 125.840619564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orientation: 179.981033325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max: (131, 78)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height: 55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extrema: {'B': (129, 122), 'R': (135, 98), </a:t>
            </a:r>
          </a:p>
          <a:p>
            <a:pPr marL="0" indent="0">
              <a:buNone/>
            </a:pPr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'L': (126, 92), 'T': (132, 67)}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area: 270.5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min: (134, 83)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sum intensity: 62689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width: 9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centroid: (130, 95)</a:t>
            </a:r>
          </a:p>
          <a:p>
            <a:pPr marL="0" indent="0">
              <a:buNone/>
            </a:pPr>
            <a:r>
              <a:rPr lang="en-US" sz="2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mean intensity: 126.644444444</a:t>
            </a:r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6303" y="1520825"/>
            <a:ext cx="2484120" cy="4968240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10447162" y="1981200"/>
            <a:ext cx="447040" cy="2023745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46822" y="6505991"/>
            <a:ext cx="99725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Yong </a:t>
            </a:r>
            <a:r>
              <a:rPr lang="en-US" sz="1400" dirty="0" err="1" smtClean="0"/>
              <a:t>Cai</a:t>
            </a:r>
            <a:r>
              <a:rPr lang="en-US" sz="1400" dirty="0" smtClean="0"/>
              <a:t>, Alessandro </a:t>
            </a:r>
            <a:r>
              <a:rPr lang="en-US" sz="1400" dirty="0" err="1" smtClean="0"/>
              <a:t>Cunsolo</a:t>
            </a:r>
            <a:r>
              <a:rPr lang="en-US" sz="1400" dirty="0" smtClean="0"/>
              <a:t>, Alexey Suvorov, and the IXS Beamline Staff </a:t>
            </a:r>
            <a:endParaRPr lang="en-US" sz="1400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3879" y="1512597"/>
            <a:ext cx="2652421" cy="497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49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309" y="365125"/>
            <a:ext cx="11651508" cy="1325563"/>
          </a:xfrm>
        </p:spPr>
        <p:txBody>
          <a:bodyPr/>
          <a:lstStyle/>
          <a:p>
            <a:r>
              <a:rPr lang="en-US" dirty="0" smtClean="0"/>
              <a:t>ABBIX Beamlines (AMX) – Pins in a Robotic Gripper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690688"/>
            <a:ext cx="55194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Purpose:</a:t>
            </a:r>
          </a:p>
          <a:p>
            <a:r>
              <a:rPr lang="en-US" dirty="0" smtClean="0"/>
              <a:t>Find if Pin is in the Gripper</a:t>
            </a:r>
          </a:p>
          <a:p>
            <a:r>
              <a:rPr lang="en-US" dirty="0" smtClean="0"/>
              <a:t>Determine if Pin is properly mounted</a:t>
            </a:r>
          </a:p>
          <a:p>
            <a:pPr lvl="1"/>
            <a:r>
              <a:rPr lang="en-US" dirty="0" smtClean="0"/>
              <a:t>Analyze the position of the Gripper and Pin within the image</a:t>
            </a:r>
          </a:p>
          <a:p>
            <a:pPr lvl="1"/>
            <a:r>
              <a:rPr lang="en-US" dirty="0" smtClean="0"/>
              <a:t>Find the Region of Interest (ROI) for the Pin and Gripper</a:t>
            </a:r>
          </a:p>
          <a:p>
            <a:pPr lvl="1"/>
            <a:r>
              <a:rPr lang="en-US" dirty="0" smtClean="0"/>
              <a:t>Compare the Pin and Gripper to a ‘Perfect’ Image to determine if anomalies are present</a:t>
            </a:r>
          </a:p>
          <a:p>
            <a:pPr lvl="1"/>
            <a:r>
              <a:rPr lang="en-US" dirty="0" smtClean="0"/>
              <a:t>Advise the user to any potential problems</a:t>
            </a:r>
          </a:p>
          <a:p>
            <a:pPr lvl="1"/>
            <a:r>
              <a:rPr lang="en-US" dirty="0" smtClean="0"/>
              <a:t>Discover kinks, check mounting</a:t>
            </a:r>
          </a:p>
          <a:p>
            <a:pPr lvl="1"/>
            <a:r>
              <a:rPr lang="en-US" dirty="0" smtClean="0"/>
              <a:t>Discover center of mass</a:t>
            </a:r>
          </a:p>
          <a:p>
            <a:pPr lvl="1"/>
            <a:r>
              <a:rPr lang="en-US" dirty="0" smtClean="0"/>
              <a:t>Use extrema for alignment assistance</a:t>
            </a:r>
            <a:endParaRPr lang="en-US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725" y="2013656"/>
            <a:ext cx="5084984" cy="38137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76616" y="6236758"/>
            <a:ext cx="55372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Jean </a:t>
            </a:r>
            <a:r>
              <a:rPr lang="en-US" sz="1400" dirty="0" err="1" smtClean="0"/>
              <a:t>Jakoncic</a:t>
            </a:r>
            <a:r>
              <a:rPr lang="en-US" sz="1400" dirty="0" smtClean="0"/>
              <a:t>, AMX Beamline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9632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430" y="365125"/>
            <a:ext cx="11017370" cy="1325563"/>
          </a:xfrm>
        </p:spPr>
        <p:txBody>
          <a:bodyPr/>
          <a:lstStyle/>
          <a:p>
            <a:r>
              <a:rPr lang="en-US" dirty="0" smtClean="0"/>
              <a:t>ABBIX Beamlines (AMX): Pins in a Robot </a:t>
            </a:r>
            <a:r>
              <a:rPr lang="en-US" dirty="0"/>
              <a:t>G</a:t>
            </a:r>
            <a:r>
              <a:rPr lang="en-US" dirty="0" smtClean="0"/>
              <a:t>ripper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36" y="2243807"/>
            <a:ext cx="5801784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132" y="4419476"/>
            <a:ext cx="4082784" cy="19809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248" y="2243768"/>
            <a:ext cx="4690552" cy="11384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8536" y="1874436"/>
            <a:ext cx="5801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Pin and Gripper ‘Perfect’ Image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63248" y="1874436"/>
            <a:ext cx="4690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Pin Template Image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967132" y="4050144"/>
            <a:ext cx="4082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Gripper Template Image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570131" y="6471205"/>
            <a:ext cx="55372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Images Courtesy of: Jean </a:t>
            </a:r>
            <a:r>
              <a:rPr lang="en-US" sz="1400" dirty="0" err="1" smtClean="0"/>
              <a:t>Jakoncic</a:t>
            </a:r>
            <a:r>
              <a:rPr lang="en-US" sz="1400" dirty="0" smtClean="0"/>
              <a:t>, AMX Beamline</a:t>
            </a:r>
            <a:endParaRPr lang="en-US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568536" y="1391156"/>
            <a:ext cx="8108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Images are from AMX, Displays a Pin and a Gripper, in an attempt to grab the pin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518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741</Words>
  <Application>Microsoft Office PowerPoint</Application>
  <PresentationFormat>Widescreen</PresentationFormat>
  <Paragraphs>130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Courier New</vt:lpstr>
      <vt:lpstr>Office Theme</vt:lpstr>
      <vt:lpstr>Development of Computer Vision and Image Processing Libraries at NSLS-II</vt:lpstr>
      <vt:lpstr>Purpose</vt:lpstr>
      <vt:lpstr>BPM-1 X-Ray Analysis (IXS) </vt:lpstr>
      <vt:lpstr>BPM-1 X-Ray</vt:lpstr>
      <vt:lpstr>BPM-1 Data Results</vt:lpstr>
      <vt:lpstr>Analysis -Merlin Quad X-Ray Detector (IXS)</vt:lpstr>
      <vt:lpstr>Merlin Data Results for First Object (Largest)</vt:lpstr>
      <vt:lpstr>ABBIX Beamlines (AMX) – Pins in a Robotic Gripper</vt:lpstr>
      <vt:lpstr>ABBIX Beamlines (AMX): Pins in a Robot Gripper</vt:lpstr>
      <vt:lpstr>Pin/Gripper – ‘Perfect’ vs Test Cases</vt:lpstr>
      <vt:lpstr>Pin/Gripper Image Analysis – Results</vt:lpstr>
      <vt:lpstr>Crystal Rotational Alignment - AMX</vt:lpstr>
      <vt:lpstr>Crystal Rotational Alignment - AMX</vt:lpstr>
      <vt:lpstr>Loop Centering - AMX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Integrating Computer Vision</dc:title>
  <dc:creator>Microsoft account</dc:creator>
  <cp:lastModifiedBy>Microsoft account</cp:lastModifiedBy>
  <cp:revision>62</cp:revision>
  <dcterms:created xsi:type="dcterms:W3CDTF">2016-07-20T22:33:20Z</dcterms:created>
  <dcterms:modified xsi:type="dcterms:W3CDTF">2016-08-11T01:10:08Z</dcterms:modified>
</cp:coreProperties>
</file>

<file path=docProps/thumbnail.jpeg>
</file>